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eabc5e6df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eabc5e6df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eabc5e6df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eabc5e6df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5a8b6fc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5a8b6fc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5a8b6fcb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5a8b6fcb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eabc5e6d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eabc5e6d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eabc5e6d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eabc5e6d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eabc5e6df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eabc5e6d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eabc5e6df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eabc5e6df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abc5e6df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abc5e6df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eabc5e6df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eabc5e6df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eabc5e6df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eabc5e6df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abc5e6df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abc5e6df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://www.youtube.com/watch?v=0vpFjpNuW5U" TargetMode="External"/><Relationship Id="rId5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7EApHugnEN0" TargetMode="External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4uXDBOKpg-k" TargetMode="External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ghlxnozqH_c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vzrVfnDdPwE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uTUULYaBR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53375" y="198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900">
                <a:solidFill>
                  <a:srgbClr val="CC0000"/>
                </a:solidFill>
              </a:rPr>
              <a:t>        Hudební soubor </a:t>
            </a:r>
            <a:r>
              <a:rPr b="1" lang="cs" sz="2900">
                <a:solidFill>
                  <a:srgbClr val="85200C"/>
                </a:solidFill>
              </a:rPr>
              <a:t>MUZIKANTI</a:t>
            </a:r>
            <a:endParaRPr b="1" sz="2900">
              <a:solidFill>
                <a:srgbClr val="85200C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5" y="849400"/>
            <a:ext cx="8819026" cy="414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Zvon - [MUZIKANTI 2021]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5125" y="273525"/>
            <a:ext cx="1348850" cy="10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20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20">
                <a:solidFill>
                  <a:srgbClr val="990000"/>
                </a:solidFill>
              </a:rPr>
              <a:t>KOMUNIKACE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311700" y="2793475"/>
            <a:ext cx="3574800" cy="147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E69138"/>
                </a:solidFill>
              </a:rPr>
              <a:t>GOOGLE KALENDÁŘ</a:t>
            </a:r>
            <a:endParaRPr b="1" sz="1800">
              <a:solidFill>
                <a:srgbClr val="E69138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celoroční přehled akcí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pravidelná aktualizace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podrobné informace </a:t>
            </a:r>
            <a:endParaRPr b="1" sz="1800">
              <a:solidFill>
                <a:srgbClr val="BF9000"/>
              </a:solidFill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4572000" y="2783550"/>
            <a:ext cx="3574800" cy="147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BF9000"/>
                </a:solidFill>
              </a:rPr>
              <a:t>WHATS APP</a:t>
            </a:r>
            <a:endParaRPr b="1" sz="1800">
              <a:solidFill>
                <a:srgbClr val="BF9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osobnější komunikace uvnitř menších skupin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rychlé zprávy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4572000" y="970800"/>
            <a:ext cx="3574800" cy="164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CC4125"/>
                </a:solidFill>
              </a:rPr>
              <a:t>PRAVIDELNÉ MĚSÍČNÍ EMAILY</a:t>
            </a:r>
            <a:endParaRPr b="1" sz="1800">
              <a:solidFill>
                <a:srgbClr val="CC412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připomenutí důležitých termínů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informace k akcím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foto a video z akcí</a:t>
            </a:r>
            <a:endParaRPr b="1" sz="1800">
              <a:solidFill>
                <a:srgbClr val="BF9000"/>
              </a:solidFill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311700" y="970800"/>
            <a:ext cx="3574800" cy="164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BF9000"/>
                </a:solidFill>
              </a:rPr>
              <a:t>STRÁNKY SOUBORU</a:t>
            </a:r>
            <a:endParaRPr b="1" sz="1800">
              <a:solidFill>
                <a:srgbClr val="BF9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veškeré informace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kalendář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sz="1800">
                <a:solidFill>
                  <a:schemeClr val="dk1"/>
                </a:solidFill>
              </a:rPr>
              <a:t>galerie</a:t>
            </a:r>
            <a:endParaRPr b="1">
              <a:solidFill>
                <a:srgbClr val="F1C232"/>
              </a:solidFill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311700" y="4448750"/>
            <a:ext cx="7835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Prosíme o omluvu dětí v případě nepřítomnosti na hodině předem.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24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0">
                <a:solidFill>
                  <a:srgbClr val="990000"/>
                </a:solidFill>
              </a:rPr>
              <a:t>EKONOMICKÁ STRÁNKA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186775" y="974900"/>
            <a:ext cx="2107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F9000"/>
                </a:solidFill>
              </a:rPr>
              <a:t>ČLENSKÉ PŘÍSPĚVKY</a:t>
            </a:r>
            <a:endParaRPr b="1">
              <a:solidFill>
                <a:srgbClr val="BF9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F9000"/>
                </a:solidFill>
              </a:rPr>
              <a:t>a příspěvky na akce</a:t>
            </a:r>
            <a:endParaRPr b="1">
              <a:solidFill>
                <a:srgbClr val="BF9000"/>
              </a:solidFill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4751225" y="974900"/>
            <a:ext cx="19461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60000"/>
                </a:solidFill>
              </a:rPr>
              <a:t>DOTACE</a:t>
            </a:r>
            <a:endParaRPr b="1">
              <a:solidFill>
                <a:srgbClr val="660000"/>
              </a:solidFill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2465250" y="974900"/>
            <a:ext cx="2107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45F06"/>
                </a:solidFill>
              </a:rPr>
              <a:t>ŠKOLNÉ V ZŠ</a:t>
            </a:r>
            <a:endParaRPr b="1">
              <a:solidFill>
                <a:srgbClr val="B45F06"/>
              </a:solidFill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186775" y="1788425"/>
            <a:ext cx="21075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příspěvku hradíme registraci do Pionýra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další náklady spojené s provozem souboru.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Přísp. na akce pokrývají část nákladů spojených s realizací soustředění.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4751225" y="1783000"/>
            <a:ext cx="19461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naši činnost přispívá: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Pionýr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MMB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Jihomoravský kraj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ÚMČ Bohunice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2465250" y="1783000"/>
            <a:ext cx="21075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Částku odevzdáváme škole.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Škola hradí mzdy vyučujícím, pokrývá provozní náklady.</a:t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6875800" y="1783000"/>
            <a:ext cx="21075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Projekt EU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administrovaný Pionýrem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ZLEPŠOVADLO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(šablony)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6875800" y="974900"/>
            <a:ext cx="2107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CC0000"/>
                </a:solidFill>
              </a:rPr>
              <a:t>PROJEKTY</a:t>
            </a:r>
            <a:endParaRPr b="1">
              <a:solidFill>
                <a:srgbClr val="CC0000"/>
              </a:solidFill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75" y="3828049"/>
            <a:ext cx="2469075" cy="12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475" y="4235852"/>
            <a:ext cx="1946100" cy="56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1650" y="4047748"/>
            <a:ext cx="1867952" cy="80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4400" y="4115650"/>
            <a:ext cx="687900" cy="8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24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0">
                <a:solidFill>
                  <a:srgbClr val="990000"/>
                </a:solidFill>
              </a:rPr>
              <a:t>JAK NÁM MŮŽETE POMOCI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186775" y="974900"/>
            <a:ext cx="2107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F9000"/>
                </a:solidFill>
              </a:rPr>
              <a:t>VŠICHNI</a:t>
            </a:r>
            <a:endParaRPr b="1">
              <a:solidFill>
                <a:srgbClr val="BF9000"/>
              </a:solidFill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4751225" y="974900"/>
            <a:ext cx="19461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60000"/>
                </a:solidFill>
              </a:rPr>
              <a:t>PROFESNĚ</a:t>
            </a:r>
            <a:endParaRPr b="1">
              <a:solidFill>
                <a:srgbClr val="660000"/>
              </a:solidFill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2465250" y="974900"/>
            <a:ext cx="2107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45F06"/>
                </a:solidFill>
              </a:rPr>
              <a:t>KDOKOLI</a:t>
            </a:r>
            <a:endParaRPr b="1">
              <a:solidFill>
                <a:srgbClr val="B45F06"/>
              </a:solidFill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186775" y="1788425"/>
            <a:ext cx="21075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Zajímejte se o práci dítěte v Muzikantech.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Podpořte ho pochvalou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Dohlédněte na jeho přípravu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751225" y="1783000"/>
            <a:ext cx="19461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přeprava věcí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oprava elektro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šití kostýmů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bubeník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!!!  ÚČETNÍ  !!!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2465250" y="1783000"/>
            <a:ext cx="21075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Přípravy vystoupení (nošení, stavění, úklid)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materiál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(papíry, tonery, eurofólie)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6875800" y="1783000"/>
            <a:ext cx="21075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6875800" y="974900"/>
            <a:ext cx="2107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CC0000"/>
                </a:solidFill>
              </a:rPr>
              <a:t>SPONZORSKÝ DAR</a:t>
            </a:r>
            <a:endParaRPr b="1">
              <a:solidFill>
                <a:srgbClr val="CC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975" y="1962100"/>
            <a:ext cx="1782324" cy="1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350" y="3969600"/>
            <a:ext cx="7633777" cy="10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24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0">
                <a:solidFill>
                  <a:srgbClr val="990000"/>
                </a:solidFill>
              </a:rPr>
              <a:t>TĚŠÍME SE S VÁMI NA DALŠÍ ROK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486825" y="1085975"/>
            <a:ext cx="7929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Díky všem, kteří nám pomáháte. (přípravy akcí, bourání tábora, dobré slovo …)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74" name="Google Shape;174;p25" title="Muzikanti v karanténě - Jak na koronavirus (Pokáč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25" y="2007750"/>
            <a:ext cx="4251376" cy="29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5090625" y="1832425"/>
            <a:ext cx="3326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chemeClr val="dk1"/>
                </a:solidFill>
              </a:rPr>
              <a:t>Byli jsme tu pro Vaše děti            i v dobách, které pro naši práci byly těžké a jsme tu i nadále, abychom jim vždy připravili zajímavý a podnětný program.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6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0">
                <a:solidFill>
                  <a:srgbClr val="990000"/>
                </a:solidFill>
              </a:rPr>
              <a:t>SLOŽENÍ SOUBORU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900" y="1000075"/>
            <a:ext cx="2796300" cy="18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7 vedoucích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10 juniorů a rádců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přibližně 100 dětí</a:t>
            </a:r>
            <a:endParaRPr b="1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562127"/>
            <a:ext cx="9144003" cy="147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7694" l="0" r="0" t="25625"/>
          <a:stretch/>
        </p:blipFill>
        <p:spPr>
          <a:xfrm>
            <a:off x="3057729" y="1000075"/>
            <a:ext cx="5459768" cy="242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36750" y="74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0">
                <a:solidFill>
                  <a:srgbClr val="990000"/>
                </a:solidFill>
              </a:rPr>
              <a:t>ORGANIZACE SOUBORU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339175" y="670100"/>
            <a:ext cx="2689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1C232"/>
                </a:solidFill>
              </a:rPr>
              <a:t>KROUŽKY </a:t>
            </a:r>
            <a:r>
              <a:rPr b="1" lang="cs">
                <a:solidFill>
                  <a:srgbClr val="F1C232"/>
                </a:solidFill>
              </a:rPr>
              <a:t>PRACUJÍCÍ </a:t>
            </a:r>
            <a:endParaRPr b="1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1C232"/>
                </a:solidFill>
              </a:rPr>
              <a:t>POD ZŠ VEDLEJŠÍ</a:t>
            </a:r>
            <a:endParaRPr b="1">
              <a:solidFill>
                <a:srgbClr val="F1C232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115325" y="670100"/>
            <a:ext cx="2689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60000"/>
                </a:solidFill>
              </a:rPr>
              <a:t>KROUŽKY PRACUJÍCÍ </a:t>
            </a:r>
            <a:endParaRPr b="1">
              <a:solidFill>
                <a:srgbClr val="66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60000"/>
                </a:solidFill>
              </a:rPr>
              <a:t>POD PS GALAXIE</a:t>
            </a:r>
            <a:endParaRPr b="1">
              <a:solidFill>
                <a:srgbClr val="660000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227250" y="670100"/>
            <a:ext cx="2689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45F06"/>
                </a:solidFill>
              </a:rPr>
              <a:t>KROUŽKY PRACUJÍCÍ </a:t>
            </a:r>
            <a:endParaRPr b="1">
              <a:solidFill>
                <a:srgbClr val="B45F0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45F06"/>
                </a:solidFill>
              </a:rPr>
              <a:t>POD ZŠ BOSONOHY</a:t>
            </a:r>
            <a:endParaRPr b="1">
              <a:solidFill>
                <a:srgbClr val="B45F06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39175" y="1483625"/>
            <a:ext cx="2689500" cy="122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Kroužky pracují jako školní kroužky na Vedlejší.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Vedoucí jsou zaměstnanci ZŠ.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Důvodem je vysoký pronájem.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6115325" y="1478200"/>
            <a:ext cx="2689500" cy="122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Skupinové kroužky.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Kroužky pracují v pronájmu na ZŠ Vedlejší.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227250" y="1478200"/>
            <a:ext cx="2689500" cy="122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Kroužky pracují jako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kroužky v Bosonohách.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Vedoucí jsou zaměstnanci ZŠ.</a:t>
            </a:r>
            <a:r>
              <a:rPr lang="cs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Výhodné finanční podmínky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spolupráce se školou.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39175" y="2862075"/>
            <a:ext cx="2689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Přihlašují se přes šk. systém.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Ten zašle info k platbě.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115325" y="2862075"/>
            <a:ext cx="2689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Registrace</a:t>
            </a:r>
            <a:r>
              <a:rPr lang="cs">
                <a:solidFill>
                  <a:schemeClr val="dk1"/>
                </a:solidFill>
              </a:rPr>
              <a:t> se platí PS Galaxie.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č.ú.: 2400421794 / 2010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3227250" y="2862075"/>
            <a:ext cx="26895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Školné se platí ZŠ Bosonohy.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č.ú.: 94 233 621 / 0100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39175" y="3651025"/>
            <a:ext cx="8465700" cy="6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Všechny děti jsou registrované v Pionýru.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Díky tomu jsou na akcích pojištěné a umožňuje nám to čerpat řadu dotací na materiál a pronájmy.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136" y="4439974"/>
            <a:ext cx="236868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49" y="1086950"/>
            <a:ext cx="3304999" cy="247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20">
                <a:solidFill>
                  <a:srgbClr val="990000"/>
                </a:solidFill>
              </a:rPr>
              <a:t>CO VŠECHNO UČÍME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003500" y="1076275"/>
            <a:ext cx="4828800" cy="26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F9000"/>
                </a:solidFill>
              </a:rPr>
              <a:t>VÝUKA HRY NA HUDEBNÍ NÁSTROJE</a:t>
            </a:r>
            <a:endParaRPr b="1">
              <a:solidFill>
                <a:srgbClr val="BF9000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flétna sopránová, altová, tenorová, basová,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příčná, saxofon, klarinet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kytara klasická, basová, nově také elektrická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klavír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ukulele                                              </a:t>
            </a:r>
            <a:r>
              <a:rPr lang="cs" u="sng">
                <a:solidFill>
                  <a:schemeClr val="hlink"/>
                </a:solidFill>
                <a:hlinkClick r:id="rId4"/>
              </a:rPr>
              <a:t>ukázka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CC4125"/>
                </a:solidFill>
              </a:rPr>
              <a:t>MUZIKÁL</a:t>
            </a:r>
            <a:endParaRPr b="1">
              <a:solidFill>
                <a:srgbClr val="CC4125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tanec, zpěv, divadlo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9950" y="3679550"/>
            <a:ext cx="3642173" cy="12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81750" y="3890675"/>
            <a:ext cx="35322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E69138"/>
                </a:solidFill>
              </a:rPr>
              <a:t>PŘEDŠKOLNÍ HUDEBNÍ </a:t>
            </a:r>
            <a:endParaRPr b="1">
              <a:solidFill>
                <a:srgbClr val="E69138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E69138"/>
                </a:solidFill>
              </a:rPr>
              <a:t>PŘÍPRAVKA</a:t>
            </a:r>
            <a:endParaRPr b="1">
              <a:solidFill>
                <a:srgbClr val="E69138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Cvrčci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0">
                <a:solidFill>
                  <a:srgbClr val="990000"/>
                </a:solidFill>
              </a:rPr>
              <a:t>ORGANIZACE PRÁCE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66875" y="1023575"/>
            <a:ext cx="547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400">
                <a:solidFill>
                  <a:schemeClr val="dk1"/>
                </a:solidFill>
              </a:rPr>
              <a:t>Základní příprava</a:t>
            </a:r>
            <a:r>
              <a:rPr lang="c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</a:rPr>
              <a:t>1x týdně -  pravidelná výuka v jednotlivých vyučovacích hodinách.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400">
                <a:solidFill>
                  <a:schemeClr val="dk1"/>
                </a:solidFill>
              </a:rPr>
              <a:t>Soustředění a secvičování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</a:rPr>
              <a:t>Secvičování k vystoupením (betlém, koncert)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</a:rPr>
              <a:t>Soustředění pro muzikál k divadelním představením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400">
                <a:solidFill>
                  <a:schemeClr val="dk1"/>
                </a:solidFill>
              </a:rPr>
              <a:t>Drobné akce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</a:rPr>
              <a:t>Hudební večírky, Serenáda, Zpěvy v kostele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400">
                <a:solidFill>
                  <a:schemeClr val="dk1"/>
                </a:solidFill>
              </a:rPr>
              <a:t>Akce pro celý soubor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</a:rPr>
              <a:t>Hudební vystoupení (koncerty, betlémy) a muzikálová představení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400">
                <a:solidFill>
                  <a:schemeClr val="dk1"/>
                </a:solidFill>
              </a:rPr>
              <a:t>Letní činnost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</a:rPr>
              <a:t>Příměstské tábory, letní stanový tábor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121" y="1023575"/>
            <a:ext cx="2562301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936" y="4079149"/>
            <a:ext cx="236868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0">
                <a:solidFill>
                  <a:srgbClr val="990000"/>
                </a:solidFill>
              </a:rPr>
              <a:t>CÍL</a:t>
            </a:r>
            <a:r>
              <a:rPr b="1" lang="cs" sz="2720">
                <a:solidFill>
                  <a:srgbClr val="CC0000"/>
                </a:solidFill>
              </a:rPr>
              <a:t> </a:t>
            </a:r>
            <a:endParaRPr b="1" sz="2720">
              <a:solidFill>
                <a:srgbClr val="CC0000"/>
              </a:solidFill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488025" y="947375"/>
            <a:ext cx="5299200" cy="27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M</a:t>
            </a:r>
            <a:r>
              <a:rPr b="1" lang="cs" sz="2000">
                <a:solidFill>
                  <a:schemeClr val="dk1"/>
                </a:solidFill>
              </a:rPr>
              <a:t>yšlenkou souboru</a:t>
            </a:r>
            <a:r>
              <a:rPr lang="cs" sz="2000">
                <a:solidFill>
                  <a:schemeClr val="dk1"/>
                </a:solidFill>
              </a:rPr>
              <a:t> ale není pouze naučit děti hrát, zpívat a vytvořit představení. Jde nám především o to, aby tato práce děti také bavila,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aby si zde našly kamarády a společně tak všichni tvořili jednu komunitu. Snažíme se být místem, kam se rádi vracejí, kde se cítí dobře s hudbou i s kamarády, kde v případě nezdaru najdou útočiště.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                                              </a:t>
            </a:r>
            <a:r>
              <a:rPr lang="cs" sz="2000" u="sng">
                <a:solidFill>
                  <a:schemeClr val="hlink"/>
                </a:solidFill>
                <a:hlinkClick r:id="rId3"/>
              </a:rPr>
              <a:t>ukázka společné akce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675" y="3783400"/>
            <a:ext cx="5445427" cy="11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023575"/>
            <a:ext cx="2843475" cy="37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20">
                <a:solidFill>
                  <a:srgbClr val="990000"/>
                </a:solidFill>
              </a:rPr>
              <a:t>PODMÍNKY ČLENSTVÍ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995075"/>
            <a:ext cx="8520600" cy="3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BF9000"/>
                </a:solidFill>
              </a:rPr>
              <a:t>PRAVIDELNÁ PŘÍPRAVA DO HODIN</a:t>
            </a:r>
            <a:endParaRPr b="1">
              <a:solidFill>
                <a:srgbClr val="BF9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domácí trénování - alespoň 3x týdně 30 minut (mladší 15min.)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podpora dětí ze strany rodičů (kontrola, pochvala)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E69138"/>
                </a:solidFill>
              </a:rPr>
              <a:t>ÚČAST NA SOUSTŘEDĚNÍCH </a:t>
            </a:r>
            <a:endParaRPr b="1">
              <a:solidFill>
                <a:srgbClr val="E69138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E69138"/>
                </a:solidFill>
              </a:rPr>
              <a:t>A SECVIČOVÁNÍCH</a:t>
            </a:r>
            <a:endParaRPr b="1">
              <a:solidFill>
                <a:srgbClr val="E69138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666666"/>
                </a:solidFill>
              </a:rPr>
              <a:t>(muzikál 1x měsíčně pá + so)    </a:t>
            </a:r>
            <a:endParaRPr sz="13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666666"/>
                </a:solidFill>
              </a:rPr>
              <a:t>(flétny 1x měšíčně pátek)    </a:t>
            </a:r>
            <a:endParaRPr sz="13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rgbClr val="666666"/>
                </a:solidFill>
              </a:rPr>
              <a:t>(další nástroje 2 soustředění ke koncertu)</a:t>
            </a:r>
            <a:endParaRPr sz="13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CC4125"/>
                </a:solidFill>
              </a:rPr>
              <a:t>ÚČAST NA VYSTOUPENÍCH</a:t>
            </a:r>
            <a:endParaRPr b="1">
              <a:solidFill>
                <a:srgbClr val="CC4125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666666"/>
                </a:solidFill>
              </a:rPr>
              <a:t> (nástroje 2x ročně)     (muzikál 4x ročně)</a:t>
            </a:r>
            <a:endParaRPr sz="13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1x ročně se děti podílí na úklidu klubovny.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14420" r="0" t="20217"/>
          <a:stretch/>
        </p:blipFill>
        <p:spPr>
          <a:xfrm>
            <a:off x="4093125" y="1902600"/>
            <a:ext cx="4692301" cy="29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720">
                <a:solidFill>
                  <a:srgbClr val="990000"/>
                </a:solidFill>
              </a:rPr>
              <a:t>CO NÁS LETOS ČEKÁ - AKCE JEN PRO ČLENY</a:t>
            </a:r>
            <a:endParaRPr b="1" sz="2720">
              <a:solidFill>
                <a:srgbClr val="990000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995075"/>
            <a:ext cx="8520600" cy="3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u="sng">
                <a:solidFill>
                  <a:schemeClr val="dk1"/>
                </a:solidFill>
              </a:rPr>
              <a:t>Rozjezdovém soustředění</a:t>
            </a:r>
            <a:endParaRPr sz="1600" u="sng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informace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seznámení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motivacie k celoroční činnosti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oprášení loňských znalostí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Pravidelná </a:t>
            </a:r>
            <a:r>
              <a:rPr lang="cs" sz="1600" u="sng">
                <a:solidFill>
                  <a:schemeClr val="dk1"/>
                </a:solidFill>
              </a:rPr>
              <a:t>měsíční soustředění</a:t>
            </a:r>
            <a:r>
              <a:rPr lang="cs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(pátek - sobota)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nácvik společných skladeb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příprava představení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hry, zábava, relaxace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u="sng">
                <a:solidFill>
                  <a:schemeClr val="hlink"/>
                </a:solidFill>
                <a:hlinkClick r:id="rId3"/>
              </a:rPr>
              <a:t>Letní stanový tábor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týden strávený na louce v lese s lehkou hudební, sportovní a tábornickou náplní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cs" sz="1600">
                <a:solidFill>
                  <a:schemeClr val="dk1"/>
                </a:solidFill>
              </a:rPr>
              <a:t>Termín: 4. - 13. 8. 2023 </a:t>
            </a:r>
            <a:r>
              <a:rPr lang="cs" sz="1600">
                <a:solidFill>
                  <a:schemeClr val="dk1"/>
                </a:solidFill>
              </a:rPr>
              <a:t>   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BF9000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5300" y="1000900"/>
            <a:ext cx="5007000" cy="281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1B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320">
                <a:solidFill>
                  <a:srgbClr val="990000"/>
                </a:solidFill>
              </a:rPr>
              <a:t>CO NÁS LETOS ČEKÁ - AKCE PRO RODIČE A VEŘEJNOST</a:t>
            </a:r>
            <a:endParaRPr b="1" sz="2320">
              <a:solidFill>
                <a:srgbClr val="990000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961475"/>
            <a:ext cx="8520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chemeClr val="dk1"/>
                </a:solidFill>
              </a:rPr>
              <a:t>11. - 13. 11. </a:t>
            </a:r>
            <a:r>
              <a:rPr lang="cs" sz="1700" u="sng">
                <a:solidFill>
                  <a:schemeClr val="dk1"/>
                </a:solidFill>
              </a:rPr>
              <a:t>	koncert Tvoje tvář má známý hlas 2</a:t>
            </a:r>
            <a:endParaRPr sz="1700" u="sng"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- společný projekt všech hudebních nástrojů a muzikálu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chemeClr val="dk1"/>
                </a:solidFill>
              </a:rPr>
              <a:t>19. 12.</a:t>
            </a:r>
            <a:r>
              <a:rPr lang="cs" sz="1700" u="sng">
                <a:solidFill>
                  <a:schemeClr val="dk1"/>
                </a:solidFill>
              </a:rPr>
              <a:t>		Troubské zpěvy</a:t>
            </a:r>
            <a:r>
              <a:rPr lang="c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- vystoupení v kostele v Troubsku (muzikály, flétny)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chemeClr val="dk1"/>
                </a:solidFill>
              </a:rPr>
              <a:t>květen		</a:t>
            </a:r>
            <a:r>
              <a:rPr lang="cs" sz="1700" u="sng">
                <a:solidFill>
                  <a:schemeClr val="dk1"/>
                </a:solidFill>
              </a:rPr>
              <a:t>Muzikály</a:t>
            </a:r>
            <a:endParaRPr sz="1700" u="sng"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u="sng">
                <a:solidFill>
                  <a:schemeClr val="dk1"/>
                </a:solidFill>
              </a:rPr>
              <a:t> </a:t>
            </a:r>
            <a:r>
              <a:rPr lang="cs" sz="1700">
                <a:solidFill>
                  <a:schemeClr val="dk1"/>
                </a:solidFill>
              </a:rPr>
              <a:t>- vystoupení ve spojení se ZŠ Bosonohy v orlovně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chemeClr val="dk1"/>
                </a:solidFill>
              </a:rPr>
              <a:t>10. 6.</a:t>
            </a:r>
            <a:r>
              <a:rPr b="1" lang="cs" sz="1700" u="sng">
                <a:solidFill>
                  <a:schemeClr val="dk1"/>
                </a:solidFill>
              </a:rPr>
              <a:t>		</a:t>
            </a:r>
            <a:r>
              <a:rPr lang="cs" sz="1700" u="sng">
                <a:solidFill>
                  <a:schemeClr val="dk1"/>
                </a:solidFill>
              </a:rPr>
              <a:t>Serenáda pod korunami stromů</a:t>
            </a:r>
            <a:r>
              <a:rPr lang="c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- odpočinková hudební akce v přírodě, individuální vystoupení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chemeClr val="dk1"/>
                </a:solidFill>
              </a:rPr>
              <a:t>Prázdniny	</a:t>
            </a:r>
            <a:r>
              <a:rPr lang="cs" sz="1700" u="sng">
                <a:solidFill>
                  <a:schemeClr val="hlink"/>
                </a:solidFill>
                <a:hlinkClick r:id="rId3"/>
              </a:rPr>
              <a:t>příměstské tábory</a:t>
            </a:r>
            <a:r>
              <a:rPr lang="cs" sz="1700">
                <a:solidFill>
                  <a:schemeClr val="dk1"/>
                </a:solidFill>
              </a:rPr>
              <a:t> - příprava divadelních představení, filmu, videoklipů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		10. - 14. 7. PT Vedlejší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		24. - 28. 7. PT Bosonohy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990000"/>
                </a:solidFill>
              </a:rPr>
              <a:t>Příprava našich akcí je časově náročná a dá vedoucím náležitě zabrat. Času ani práce nelitujeme, ale prosíme vás, abyste k účasti přistupovali zodpovědně, aby tak naše práce nebyla zbytečná. </a:t>
            </a:r>
            <a:endParaRPr b="1" sz="15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B45F06"/>
                </a:solidFill>
              </a:rPr>
              <a:t>Velmi oceníme pomoc ze strany rodičů (přípravy sálů, kulis, bourání tábora, odvoz věcí, …)</a:t>
            </a:r>
            <a:endParaRPr b="1" sz="15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